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478" r:id="rId2"/>
    <p:sldId id="471" r:id="rId3"/>
    <p:sldId id="485" r:id="rId4"/>
    <p:sldId id="487" r:id="rId5"/>
    <p:sldId id="488" r:id="rId6"/>
    <p:sldId id="489" r:id="rId7"/>
    <p:sldId id="486" r:id="rId8"/>
    <p:sldId id="490" r:id="rId9"/>
    <p:sldId id="508" r:id="rId10"/>
    <p:sldId id="484" r:id="rId11"/>
    <p:sldId id="512" r:id="rId12"/>
    <p:sldId id="525" r:id="rId13"/>
    <p:sldId id="479" r:id="rId14"/>
    <p:sldId id="480" r:id="rId15"/>
    <p:sldId id="481" r:id="rId16"/>
    <p:sldId id="482" r:id="rId17"/>
    <p:sldId id="483" r:id="rId18"/>
    <p:sldId id="491" r:id="rId19"/>
    <p:sldId id="492" r:id="rId20"/>
    <p:sldId id="493" r:id="rId21"/>
    <p:sldId id="494" r:id="rId22"/>
    <p:sldId id="495" r:id="rId23"/>
    <p:sldId id="496" r:id="rId24"/>
    <p:sldId id="497" r:id="rId25"/>
    <p:sldId id="498" r:id="rId26"/>
    <p:sldId id="499" r:id="rId27"/>
    <p:sldId id="500" r:id="rId28"/>
    <p:sldId id="502" r:id="rId29"/>
    <p:sldId id="503" r:id="rId30"/>
    <p:sldId id="507" r:id="rId31"/>
    <p:sldId id="520" r:id="rId32"/>
    <p:sldId id="521" r:id="rId33"/>
    <p:sldId id="522" r:id="rId34"/>
    <p:sldId id="523" r:id="rId35"/>
    <p:sldId id="504" r:id="rId36"/>
    <p:sldId id="505" r:id="rId37"/>
    <p:sldId id="506" r:id="rId38"/>
    <p:sldId id="524" r:id="rId39"/>
  </p:sldIdLst>
  <p:sldSz cx="9144000" cy="6858000" type="screen4x3"/>
  <p:notesSz cx="6858000" cy="9144000"/>
  <p:defaultTextStyle>
    <a:defPPr>
      <a:defRPr lang="it-IT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6C18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4E00"/>
    <a:srgbClr val="D9D9D9"/>
    <a:srgbClr val="FFBA8B"/>
    <a:srgbClr val="C85100"/>
    <a:srgbClr val="BC4C00"/>
    <a:srgbClr val="F26200"/>
    <a:srgbClr val="FF6600"/>
    <a:srgbClr val="86B5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 autoAdjust="0"/>
    <p:restoredTop sz="99023" autoAdjust="0"/>
  </p:normalViewPr>
  <p:slideViewPr>
    <p:cSldViewPr snapToGrid="0">
      <p:cViewPr>
        <p:scale>
          <a:sx n="100" d="100"/>
          <a:sy n="100" d="100"/>
        </p:scale>
        <p:origin x="-672" y="352"/>
      </p:cViewPr>
      <p:guideLst>
        <p:guide orient="horz" pos="209"/>
        <p:guide orient="horz" pos="4111"/>
        <p:guide orient="horz" pos="3879"/>
        <p:guide orient="horz" pos="615"/>
        <p:guide orient="horz" pos="2192"/>
        <p:guide orient="horz" pos="182"/>
        <p:guide orient="horz" pos="2414"/>
        <p:guide orient="horz" pos="3686"/>
        <p:guide pos="5570"/>
        <p:guide pos="199"/>
        <p:guide pos="1502"/>
        <p:guide pos="10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8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088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706620A-9E4F-4B55-8898-A99A932C10A1}" type="datetime1">
              <a:rPr lang="it-IT"/>
              <a:pPr>
                <a:defRPr/>
              </a:pPr>
              <a:t>11/25/14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8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7088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EAEBBEB-73AE-4372-85D6-B752CE0E679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9836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8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088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9EDE9E7-042A-47A0-8577-1E6B35AE3D6F}" type="datetime1">
              <a:rPr lang="it-IT"/>
              <a:pPr>
                <a:defRPr/>
              </a:pPr>
              <a:t>11/25/14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8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7088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6725885-2F87-44F9-8B6D-B7104DC2B15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7000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5613" algn="l" defTabSz="4556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2813" algn="l" defTabSz="4556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0013" algn="l" defTabSz="4556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7213" algn="l" defTabSz="4556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5434" algn="l" defTabSz="4570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22" algn="l" defTabSz="4570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9" algn="l" defTabSz="4570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96" algn="l" defTabSz="4570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76" y="274954"/>
            <a:ext cx="8228649" cy="1143000"/>
          </a:xfrm>
          <a:prstGeom prst="rect">
            <a:avLst/>
          </a:prstGeom>
        </p:spPr>
        <p:txBody>
          <a:bodyPr lIns="80165" tIns="40083" rIns="80165" bIns="40083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676" y="1600776"/>
            <a:ext cx="8228649" cy="4525935"/>
          </a:xfrm>
          <a:prstGeom prst="rect">
            <a:avLst/>
          </a:prstGeom>
        </p:spPr>
        <p:txBody>
          <a:bodyPr lIns="80165" tIns="40083" rIns="80165" bIns="40083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676" y="6357038"/>
            <a:ext cx="2133554" cy="364206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defRPr/>
            </a:lvl1pPr>
          </a:lstStyle>
          <a:p>
            <a:pPr>
              <a:defRPr/>
            </a:pPr>
            <a:fld id="{4627BD25-2044-4DCB-A117-EE7FE67A1626}" type="datetime1">
              <a:rPr lang="it-IT"/>
              <a:pPr>
                <a:defRPr/>
              </a:pPr>
              <a:t>11/25/14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3600" y="6357038"/>
            <a:ext cx="2896800" cy="364206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2770" y="6357038"/>
            <a:ext cx="2133554" cy="364206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defRPr/>
            </a:lvl1pPr>
          </a:lstStyle>
          <a:p>
            <a:pPr>
              <a:defRPr/>
            </a:pPr>
            <a:fld id="{882E08D4-0FAD-4015-AB62-D21D85DB5AF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1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10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315913" y="331788"/>
            <a:ext cx="85264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tangolo 13"/>
          <p:cNvSpPr/>
          <p:nvPr userDrawn="1"/>
        </p:nvSpPr>
        <p:spPr>
          <a:xfrm>
            <a:off x="1831975" y="6157913"/>
            <a:ext cx="7010400" cy="368300"/>
          </a:xfrm>
          <a:prstGeom prst="rect">
            <a:avLst/>
          </a:prstGeom>
          <a:solidFill>
            <a:srgbClr val="C04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88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028" name="Immagine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3" y="6153150"/>
            <a:ext cx="12827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hdr="0" ft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00777" algn="ctr" defTabSz="45644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801555" algn="ctr" defTabSz="45644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202334" algn="ctr" defTabSz="45644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603111" algn="ctr" defTabSz="45644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3978" indent="-228543" algn="l" defTabSz="4570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5" indent="-228543" algn="l" defTabSz="4570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52" indent="-228543" algn="l" defTabSz="4570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9" indent="-228543" algn="l" defTabSz="4570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8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4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1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8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4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22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9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96" algn="l" defTabSz="457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rabdemog.com/jj/newslog/view/itemview.php?fn=05000196010-06112014.jpg" TargetMode="Externa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rabdemog.com/jj/newslog/view/itemview.php?fn=05000269042-06112014.jpg" TargetMode="Externa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E08D4-0FAD-4015-AB62-D21D85DB5AF4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3542455" y="2964934"/>
            <a:ext cx="17620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/>
              <a:t>Print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856231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488632"/>
              </p:ext>
            </p:extLst>
          </p:nvPr>
        </p:nvGraphicFramePr>
        <p:xfrm>
          <a:off x="381000" y="1130300"/>
          <a:ext cx="8432800" cy="637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7 Days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Newspaper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67,123.00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11/10/14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$1,479.00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 descr="Screen Shot 2014-11-06 at 3.31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1" y="1917924"/>
            <a:ext cx="3179448" cy="424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5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12 at 12.46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2286000"/>
            <a:ext cx="3390900" cy="35687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261221"/>
              </p:ext>
            </p:extLst>
          </p:nvPr>
        </p:nvGraphicFramePr>
        <p:xfrm>
          <a:off x="381000" y="1130300"/>
          <a:ext cx="8432800" cy="79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National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Newspaper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90000		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Nov 2014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UAE TEAM SETS UP FOR MILAN EXPO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$ 155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514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247825"/>
              </p:ext>
            </p:extLst>
          </p:nvPr>
        </p:nvGraphicFramePr>
        <p:xfrm>
          <a:off x="304800" y="1079500"/>
          <a:ext cx="8510954" cy="854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385"/>
                <a:gridCol w="1219200"/>
                <a:gridCol w="1219200"/>
                <a:gridCol w="1219200"/>
                <a:gridCol w="2145323"/>
                <a:gridCol w="1242646"/>
              </a:tblGrid>
              <a:tr h="427038">
                <a:tc>
                  <a:txBody>
                    <a:bodyPr/>
                    <a:lstStyle/>
                    <a:p>
                      <a:pPr algn="ctr" rtl="0"/>
                      <a:r>
                        <a:rPr lang="en-US" sz="1100" b="1" smtClean="0">
                          <a:solidFill>
                            <a:srgbClr val="000000"/>
                          </a:solidFill>
                          <a:latin typeface="Calibri"/>
                        </a:rPr>
                        <a:t>Publication</a:t>
                      </a:r>
                      <a:endParaRPr lang="en-US" sz="1100" b="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406" marR="84406" marT="45754" marB="45754"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100" b="1" smtClean="0">
                          <a:solidFill>
                            <a:srgbClr val="000000"/>
                          </a:solidFill>
                          <a:latin typeface="Calibri"/>
                        </a:rPr>
                        <a:t>Type</a:t>
                      </a:r>
                      <a:endParaRPr lang="en-US" sz="1100" b="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406" marR="84406" marT="45754" marB="45754"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100" b="1" smtClean="0">
                          <a:solidFill>
                            <a:srgbClr val="000000"/>
                          </a:solidFill>
                          <a:latin typeface="Calibri"/>
                        </a:rPr>
                        <a:t>Circulation/ Impressions</a:t>
                      </a:r>
                      <a:endParaRPr lang="en-US" sz="1100" b="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406" marR="84406" marT="45754" marB="45754"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100" b="1" smtClean="0">
                          <a:solidFill>
                            <a:srgbClr val="000000"/>
                          </a:solidFill>
                          <a:latin typeface="Calibri"/>
                        </a:rPr>
                        <a:t>Date</a:t>
                      </a:r>
                      <a:endParaRPr lang="en-US" sz="1100" b="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406" marR="84406" marT="45754" marB="45754"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100" b="1" smtClean="0">
                          <a:solidFill>
                            <a:srgbClr val="000000"/>
                          </a:solidFill>
                          <a:latin typeface="Calibri"/>
                        </a:rPr>
                        <a:t>Subject</a:t>
                      </a:r>
                      <a:endParaRPr lang="en-US" sz="1100" b="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406" marR="84406" marT="45754" marB="45754"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100" b="1" smtClean="0">
                          <a:solidFill>
                            <a:srgbClr val="000000"/>
                          </a:solidFill>
                          <a:latin typeface="Calibri"/>
                        </a:rPr>
                        <a:t>AD Value</a:t>
                      </a:r>
                      <a:endParaRPr lang="en-US" sz="1100" b="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406" marR="84406" marT="45754" marB="45754"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solidFill>
                      <a:srgbClr val="F79646"/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algn="ctr" rtl="0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Gulf News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406" marR="84406" marT="45754" marB="45754"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100" b="1" smtClean="0">
                          <a:solidFill>
                            <a:srgbClr val="000000"/>
                          </a:solidFill>
                          <a:latin typeface="Calibri"/>
                        </a:rPr>
                        <a:t>DNWP</a:t>
                      </a:r>
                      <a:endParaRPr lang="en-US" sz="1100" b="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406" marR="84406" marT="45754" marB="45754"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100" b="1" smtClean="0">
                          <a:solidFill>
                            <a:srgbClr val="000000"/>
                          </a:solidFill>
                          <a:latin typeface="Calibri"/>
                        </a:rPr>
                        <a:t>1,23,444</a:t>
                      </a:r>
                      <a:endParaRPr lang="en-US" sz="1100" b="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406" marR="84406" marT="45754" marB="45754"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20/11/2014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406" marR="84406" marT="45754" marB="45754">
                    <a:lnL w="12700" cmpd="sng">
                      <a:solidFill>
                        <a:prstClr val="black"/>
                      </a:solidFill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ITALY EYES UAE AND GULF MARKETS THROUGH DUBAI</a:t>
                      </a:r>
                      <a:endParaRPr lang="en-US" sz="1200" b="1" i="0" u="sng" strike="noStrike" dirty="0">
                        <a:solidFill>
                          <a:schemeClr val="tx1"/>
                        </a:solidFill>
                        <a:effectLst/>
                        <a:latin typeface="Tahoma"/>
                      </a:endParaRPr>
                    </a:p>
                  </a:txBody>
                  <a:tcPr marL="12700" marR="12700" marT="12700" marB="0" anchor="ctr"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$ 4587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406" marR="84406" marT="45754" marB="45754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Screen Shot 2014-11-23 at 11.38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853" y="1981200"/>
            <a:ext cx="3263865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47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0555" y="3003034"/>
            <a:ext cx="146145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Online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10795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0-22 at 3.35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59" y="2286000"/>
            <a:ext cx="2957641" cy="3810000"/>
          </a:xfrm>
          <a:prstGeom prst="rect">
            <a:avLst/>
          </a:prstGeom>
        </p:spPr>
      </p:pic>
      <p:pic>
        <p:nvPicPr>
          <p:cNvPr id="6" name="Picture 5" descr="Screen Shot 2014-10-22 at 3.35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00" y="2006600"/>
            <a:ext cx="4220040" cy="3530600"/>
          </a:xfrm>
          <a:prstGeom prst="rect">
            <a:avLst/>
          </a:prstGeom>
        </p:spPr>
      </p:pic>
      <p:pic>
        <p:nvPicPr>
          <p:cNvPr id="7" name="Picture 6" descr="Screen Shot 2014-10-22 at 3.35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" y="2912376"/>
            <a:ext cx="3543300" cy="318362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677660"/>
              </p:ext>
            </p:extLst>
          </p:nvPr>
        </p:nvGraphicFramePr>
        <p:xfrm>
          <a:off x="381000" y="1130300"/>
          <a:ext cx="8432800" cy="977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/>
                        <a:t>Curiosityme.com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5,212 Unique visitor per month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Oct</a:t>
                      </a:r>
                      <a:r>
                        <a:rPr lang="en-US" sz="1200" b="1" baseline="0" dirty="0" smtClean="0"/>
                        <a:t> 20,2014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Expo</a:t>
                      </a:r>
                      <a:r>
                        <a:rPr lang="en-US" sz="1200" b="1" baseline="0" dirty="0" smtClean="0"/>
                        <a:t> Milan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$ 3,250.00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2239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485209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 smtClean="0"/>
                        <a:t>Zawya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411,007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Oct,14 2015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0-22 at 3.4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99" y="2481998"/>
            <a:ext cx="3081601" cy="3652102"/>
          </a:xfrm>
          <a:prstGeom prst="rect">
            <a:avLst/>
          </a:prstGeom>
        </p:spPr>
      </p:pic>
      <p:pic>
        <p:nvPicPr>
          <p:cNvPr id="7" name="Picture 6" descr="Screen Shot 2014-10-22 at 3.48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2" y="2387600"/>
            <a:ext cx="3587084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17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06 at 2.08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36800"/>
            <a:ext cx="4076700" cy="36703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292037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Gulf News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5,792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5,2014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Dubai a base to promote Milan Expo 2015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740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06 at 2.37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2245330"/>
            <a:ext cx="3550719" cy="383796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118245"/>
              </p:ext>
            </p:extLst>
          </p:nvPr>
        </p:nvGraphicFramePr>
        <p:xfrm>
          <a:off x="508000" y="1219200"/>
          <a:ext cx="8432800" cy="672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khaleej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Times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477,066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6,2015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UAE, Italy ties to get boost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</a:t>
                      </a:r>
                      <a:r>
                        <a:rPr lang="en-US" sz="1400" b="1" dirty="0" smtClean="0"/>
                        <a:t>3,250.00</a:t>
                      </a:r>
                      <a:endParaRPr lang="en-US" sz="1600" b="1" dirty="0" smtClean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454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313154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44600"/>
                <a:gridCol w="1130300"/>
                <a:gridCol w="1460500"/>
                <a:gridCol w="990600"/>
                <a:gridCol w="25781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Emirates Voice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6,2015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</a:t>
                      </a:r>
                      <a:r>
                        <a:rPr lang="en-US" sz="1400" b="1" dirty="0" smtClean="0"/>
                        <a:t>3,250.00</a:t>
                      </a:r>
                      <a:endParaRPr lang="en-US" sz="1600" b="1" dirty="0" smtClean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1-09 at 12.18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98" y="2413000"/>
            <a:ext cx="4301601" cy="3467100"/>
          </a:xfrm>
          <a:prstGeom prst="rect">
            <a:avLst/>
          </a:prstGeom>
        </p:spPr>
      </p:pic>
      <p:pic>
        <p:nvPicPr>
          <p:cNvPr id="4" name="Picture 3" descr="Screen Shot 2014-11-09 at 12.18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222252"/>
            <a:ext cx="4152900" cy="38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66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873206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Ittihad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393,165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6,2017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1-09 at 12.21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515" y="2057400"/>
            <a:ext cx="5253485" cy="3949700"/>
          </a:xfrm>
          <a:prstGeom prst="rect">
            <a:avLst/>
          </a:prstGeom>
        </p:spPr>
      </p:pic>
      <p:pic>
        <p:nvPicPr>
          <p:cNvPr id="4" name="Picture 3" descr="Screen Shot 2014-11-09 at 12.21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900"/>
            <a:ext cx="42291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45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420577"/>
              </p:ext>
            </p:extLst>
          </p:nvPr>
        </p:nvGraphicFramePr>
        <p:xfrm>
          <a:off x="381000" y="1130300"/>
          <a:ext cx="8432800" cy="79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Al Bayan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Newspaper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88,800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Nov 6,2014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Italy Launches from Dubai </a:t>
                      </a:r>
                      <a:r>
                        <a:rPr lang="en-US" sz="1200" b="1" dirty="0" err="1" smtClean="0"/>
                        <a:t>Campaning</a:t>
                      </a:r>
                      <a:r>
                        <a:rPr lang="en-US" sz="1200" b="1" dirty="0" smtClean="0"/>
                        <a:t> to Expo </a:t>
                      </a:r>
                      <a:r>
                        <a:rPr lang="en-US" sz="1200" b="1" dirty="0" err="1" smtClean="0"/>
                        <a:t>Millan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 smtClean="0"/>
                        <a:t>$4,521</a:t>
                      </a:r>
                      <a:endParaRPr lang="en-US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 descr="Screen Shot 2014-11-06 at 3.30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962601"/>
            <a:ext cx="5339515" cy="414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9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360396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Sahafaty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6,2017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1-09 at 12.25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33" y="2260600"/>
            <a:ext cx="5100867" cy="3670300"/>
          </a:xfrm>
          <a:prstGeom prst="rect">
            <a:avLst/>
          </a:prstGeom>
        </p:spPr>
      </p:pic>
      <p:pic>
        <p:nvPicPr>
          <p:cNvPr id="4" name="Picture 3" descr="Screen Shot 2014-11-09 at 12.25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2108200"/>
            <a:ext cx="34798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27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108627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Sahafaty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6,2017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1-09 at 1.41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91" y="2082800"/>
            <a:ext cx="5193309" cy="3715426"/>
          </a:xfrm>
          <a:prstGeom prst="rect">
            <a:avLst/>
          </a:prstGeom>
        </p:spPr>
      </p:pic>
      <p:pic>
        <p:nvPicPr>
          <p:cNvPr id="4" name="Picture 3" descr="Screen Shot 2014-11-09 at 1.41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97100"/>
            <a:ext cx="3718544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18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075006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Maktoob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66,598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6,2017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1-09 at 1.45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2277312"/>
            <a:ext cx="6604000" cy="3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07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366262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Gulf in the Media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6,2017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1-09 at 1.50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2036516"/>
            <a:ext cx="6286500" cy="397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57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31069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Emaratalyoum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1,049,853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6,2017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1-09 at 1.54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108200"/>
            <a:ext cx="4368800" cy="3530600"/>
          </a:xfrm>
          <a:prstGeom prst="rect">
            <a:avLst/>
          </a:prstGeom>
        </p:spPr>
      </p:pic>
      <p:pic>
        <p:nvPicPr>
          <p:cNvPr id="4" name="Picture 3" descr="Screen Shot 2014-11-09 at 1.54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46482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24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253179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Face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Irarq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6,2017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1-09 at 1.5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07" y="2019300"/>
            <a:ext cx="4887193" cy="3606800"/>
          </a:xfrm>
          <a:prstGeom prst="rect">
            <a:avLst/>
          </a:prstGeom>
        </p:spPr>
      </p:pic>
      <p:pic>
        <p:nvPicPr>
          <p:cNvPr id="4" name="Picture 3" descr="Screen Shot 2014-11-09 at 1.57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1" y="2095500"/>
            <a:ext cx="35179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94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273733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Dot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6,2017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1-09 at 1.5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96" y="2552700"/>
            <a:ext cx="4811604" cy="3060414"/>
          </a:xfrm>
          <a:prstGeom prst="rect">
            <a:avLst/>
          </a:prstGeom>
        </p:spPr>
      </p:pic>
      <p:pic>
        <p:nvPicPr>
          <p:cNvPr id="4" name="Picture 3" descr="Screen Shot 2014-11-09 at 1.5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108200"/>
            <a:ext cx="3835399" cy="40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87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784279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Maktoob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News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16,850,648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6,2017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1-09 at 2.02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2374900"/>
            <a:ext cx="4124467" cy="3530600"/>
          </a:xfrm>
          <a:prstGeom prst="rect">
            <a:avLst/>
          </a:prstGeom>
        </p:spPr>
      </p:pic>
      <p:pic>
        <p:nvPicPr>
          <p:cNvPr id="4" name="Picture 3" descr="Screen Shot 2014-11-09 at 2.02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057399"/>
            <a:ext cx="3588145" cy="407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96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724905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Zawya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411,007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6,2017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1-09 at 2.10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27" y="1993900"/>
            <a:ext cx="3891173" cy="4076700"/>
          </a:xfrm>
          <a:prstGeom prst="rect">
            <a:avLst/>
          </a:prstGeom>
        </p:spPr>
      </p:pic>
      <p:pic>
        <p:nvPicPr>
          <p:cNvPr id="4" name="Picture 3" descr="Screen Shot 2014-11-09 at 2.1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0" y="2044700"/>
            <a:ext cx="4946157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82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292950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Dubai eye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6,2017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1-09 at 2.12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2107063"/>
            <a:ext cx="4521401" cy="396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879565"/>
              </p:ext>
            </p:extLst>
          </p:nvPr>
        </p:nvGraphicFramePr>
        <p:xfrm>
          <a:off x="419100" y="1219200"/>
          <a:ext cx="8432800" cy="9779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8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Gulf News 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Daily Newspaper	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123444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k-SK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06 Nov 2014</a:t>
                      </a:r>
                      <a:endParaRPr lang="en-US" sz="10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DUBAI TO PROMOTE EXPO 2015 IN MILAN	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$ 6117		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 descr="Screen Shot 2014-11-06 at 3.32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2235200"/>
            <a:ext cx="4447299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5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546844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Ansa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Middle East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</a:t>
                      </a:r>
                      <a:r>
                        <a:rPr lang="sk-SK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5,2017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1-09 at 2.50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99" y="2174309"/>
            <a:ext cx="4764429" cy="37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31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19 at 1.27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624" y="2603500"/>
            <a:ext cx="4042575" cy="3441700"/>
          </a:xfrm>
          <a:prstGeom prst="rect">
            <a:avLst/>
          </a:prstGeom>
        </p:spPr>
      </p:pic>
      <p:pic>
        <p:nvPicPr>
          <p:cNvPr id="3" name="Picture 2" descr="Screen Shot 2014-11-19 at 1.28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07418"/>
            <a:ext cx="4356100" cy="326478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977710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Expo Dubai 2020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</a:t>
                      </a:r>
                      <a:r>
                        <a:rPr lang="sk-SK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10,2017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4664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19 at 1.29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1" y="2481440"/>
            <a:ext cx="3741566" cy="336056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951994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Dubao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events Blog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</a:t>
                      </a:r>
                      <a:r>
                        <a:rPr lang="sk-SK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12,2017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122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19 at 1.39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2628900"/>
            <a:ext cx="5052174" cy="346709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542372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Think Positive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</a:t>
                      </a:r>
                      <a:r>
                        <a:rPr lang="sk-SK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12,2017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8331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19 at 1.41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2490340"/>
            <a:ext cx="4953000" cy="358025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93770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Dubai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</a:t>
                      </a:r>
                      <a:r>
                        <a:rPr lang="en-US" sz="1200" b="1" baseline="0" dirty="0" smtClean="0"/>
                        <a:t> Website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</a:t>
                      </a:r>
                      <a:r>
                        <a:rPr lang="sk-SK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12,2017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$ 3,250.00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4574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2933700"/>
            <a:ext cx="2168835" cy="573381"/>
          </a:xfrm>
          <a:prstGeom prst="rect">
            <a:avLst/>
          </a:prstGeom>
          <a:noFill/>
        </p:spPr>
        <p:txBody>
          <a:bodyPr wrap="none" lIns="80155" tIns="40078" rIns="80155" bIns="40078" rtlCol="0">
            <a:spAutoFit/>
          </a:bodyPr>
          <a:lstStyle/>
          <a:p>
            <a:pPr defTabSz="45644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cs typeface="Arial" charset="0"/>
              </a:rPr>
              <a:t>Broadcast </a:t>
            </a:r>
          </a:p>
        </p:txBody>
      </p:sp>
    </p:spTree>
    <p:extLst>
      <p:ext uri="{BB962C8B-B14F-4D97-AF65-F5344CB8AC3E}">
        <p14:creationId xmlns:p14="http://schemas.microsoft.com/office/powerpoint/2010/main" val="3769227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186018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Dubai eye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Radio</a:t>
                      </a:r>
                      <a:r>
                        <a:rPr lang="en-US" sz="1200" b="1" baseline="0" dirty="0" smtClean="0"/>
                        <a:t> station 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6,2017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$9,000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1-19 at 2.34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169556"/>
            <a:ext cx="4038600" cy="37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9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651362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Dubai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TV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TV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</a:t>
                      </a:r>
                      <a:r>
                        <a:rPr lang="sk-SK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10,2017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$90,000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1-19 at 2.36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2641152"/>
            <a:ext cx="4165600" cy="345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51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893856"/>
              </p:ext>
            </p:extLst>
          </p:nvPr>
        </p:nvGraphicFramePr>
        <p:xfrm>
          <a:off x="508000" y="1219200"/>
          <a:ext cx="8432800" cy="73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Hit 96.7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Radio</a:t>
                      </a:r>
                      <a:endParaRPr lang="en-US" sz="12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 , </a:t>
                      </a:r>
                      <a:r>
                        <a:rPr lang="sk-SK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12,2017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Road to Expo 2015 press conference in Dubai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 descr="Screen Shot 2014-11-19 at 2.38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86" y="2209800"/>
            <a:ext cx="5359514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76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459460"/>
              </p:ext>
            </p:extLst>
          </p:nvPr>
        </p:nvGraphicFramePr>
        <p:xfrm>
          <a:off x="381000" y="1130300"/>
          <a:ext cx="8432800" cy="6995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AL </a:t>
                      </a:r>
                      <a:r>
                        <a:rPr lang="en-US" sz="1200" b="1" dirty="0" err="1" smtClean="0"/>
                        <a:t>Ittihad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Newspaper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94,275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11/6/14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13 Billion Trade Between The Uae And Italy In First Half</a:t>
                      </a:r>
                      <a:endParaRPr lang="en-US" sz="1000" b="1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$3,448.00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 descr="Screen Shot 2014-11-06 at 3.35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897555"/>
            <a:ext cx="5214938" cy="424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5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547117"/>
              </p:ext>
            </p:extLst>
          </p:nvPr>
        </p:nvGraphicFramePr>
        <p:xfrm>
          <a:off x="381000" y="1130300"/>
          <a:ext cx="8432800" cy="79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 smtClean="0"/>
                        <a:t>Emaratelyoum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Newspaper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100,000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Nov. 6 2014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UAE</a:t>
                      </a:r>
                      <a:r>
                        <a:rPr lang="en-US" sz="1200" b="1" baseline="0" dirty="0" smtClean="0"/>
                        <a:t> Participates in Expo Milan 2015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$ 5086	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 descr="Screen Shot 2014-11-06 at 3.36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99" y="2019300"/>
            <a:ext cx="5904771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5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072492"/>
              </p:ext>
            </p:extLst>
          </p:nvPr>
        </p:nvGraphicFramePr>
        <p:xfrm>
          <a:off x="381000" y="1130300"/>
          <a:ext cx="8432800" cy="79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AL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baseline="0" dirty="0" err="1" smtClean="0"/>
                        <a:t>Khaleej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Newspaper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150,000.00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Nov. 6,2014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13 </a:t>
                      </a:r>
                      <a:r>
                        <a:rPr lang="en-US" sz="1200" b="1" dirty="0" err="1" smtClean="0"/>
                        <a:t>Bilion</a:t>
                      </a:r>
                      <a:r>
                        <a:rPr lang="en-US" sz="1200" b="1" dirty="0" smtClean="0"/>
                        <a:t> Trade Between UAE and Italy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$1,614.00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 descr="Screen Shot 2014-11-06 at 3.37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08495"/>
            <a:ext cx="6400800" cy="420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5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849909"/>
              </p:ext>
            </p:extLst>
          </p:nvPr>
        </p:nvGraphicFramePr>
        <p:xfrm>
          <a:off x="381000" y="1130300"/>
          <a:ext cx="8432800" cy="7641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/>
                        <a:t>Khaleej</a:t>
                      </a:r>
                      <a:r>
                        <a:rPr lang="en-US" sz="1600" b="1" dirty="0" smtClean="0"/>
                        <a:t> Times</a:t>
                      </a:r>
                      <a:endParaRPr lang="en-US" sz="16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Newspaper</a:t>
                      </a:r>
                      <a:endParaRPr lang="en-US" sz="16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75135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11/6/14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sng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hlinkClick r:id="rId2"/>
                        </a:rPr>
                        <a:t>Uae,italy Ties To Get Boost</a:t>
                      </a:r>
                      <a:endParaRPr lang="en-US" sz="1100" b="1" i="0" u="sng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$4,434.00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 descr="Screen Shot 2014-11-06 at 3.34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1876097"/>
            <a:ext cx="5904552" cy="423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5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183775"/>
              </p:ext>
            </p:extLst>
          </p:nvPr>
        </p:nvGraphicFramePr>
        <p:xfrm>
          <a:off x="381000" y="1130300"/>
          <a:ext cx="8432800" cy="79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1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Gulf Today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Newspaper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46,200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Nov. 8,2014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Road to</a:t>
                      </a:r>
                      <a:r>
                        <a:rPr lang="en-US" sz="1200" b="1" baseline="0" dirty="0" smtClean="0"/>
                        <a:t> Expo A </a:t>
                      </a:r>
                      <a:r>
                        <a:rPr lang="en-US" sz="1200" b="1" baseline="0" dirty="0" err="1" smtClean="0"/>
                        <a:t>Gatway</a:t>
                      </a:r>
                      <a:r>
                        <a:rPr lang="en-US" sz="1200" b="1" baseline="0" dirty="0" smtClean="0"/>
                        <a:t> to Mega </a:t>
                      </a:r>
                      <a:r>
                        <a:rPr lang="en-US" sz="1200" b="1" baseline="0" dirty="0" err="1" smtClean="0"/>
                        <a:t>wolrd</a:t>
                      </a:r>
                      <a:r>
                        <a:rPr lang="en-US" sz="1200" b="1" baseline="0" dirty="0" smtClean="0"/>
                        <a:t> events</a:t>
                      </a:r>
                      <a:endParaRPr lang="en-US" sz="1200" b="1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 smtClean="0"/>
                        <a:t>$ 3,260</a:t>
                      </a:r>
                      <a:endParaRPr lang="en-US" dirty="0"/>
                    </a:p>
                  </a:txBody>
                  <a:tcPr marL="36000" marR="0" marT="4680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 descr="Screen Shot 2014-11-11 at 2.29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48" y="1955800"/>
            <a:ext cx="5263752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5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11 at 2.33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2024688"/>
            <a:ext cx="4178300" cy="4134812"/>
          </a:xfrm>
          <a:prstGeom prst="rect">
            <a:avLst/>
          </a:prstGeom>
        </p:spPr>
      </p:pic>
      <p:pic>
        <p:nvPicPr>
          <p:cNvPr id="3" name="Picture 2" descr="Screen Shot 2014-11-11 at 2.32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2146301"/>
            <a:ext cx="3352800" cy="383539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425485"/>
              </p:ext>
            </p:extLst>
          </p:nvPr>
        </p:nvGraphicFramePr>
        <p:xfrm>
          <a:off x="381000" y="1130300"/>
          <a:ext cx="8432800" cy="7641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0906"/>
                <a:gridCol w="1087194"/>
                <a:gridCol w="1536700"/>
                <a:gridCol w="990600"/>
                <a:gridCol w="2298700"/>
                <a:gridCol w="1028700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Publication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Circulation/ Impressions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en-US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endParaRPr lang="en-US" sz="1800" b="1" dirty="0">
                        <a:solidFill>
                          <a:srgbClr val="000000"/>
                        </a:solidFill>
                      </a:endParaRP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AD value		</a:t>
                      </a:r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The National</a:t>
                      </a:r>
                      <a:endParaRPr lang="en-US" sz="16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Newspaper</a:t>
                      </a:r>
                      <a:endParaRPr lang="en-US" sz="1600" b="1" dirty="0"/>
                    </a:p>
                  </a:txBody>
                  <a:tcPr marL="36000" marR="0" marT="468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90000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Nov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9,2014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sng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$4,434.00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53953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80155" tIns="40078" rIns="80155" bIns="40078">
        <a:spAutoFit/>
      </a:bodyPr>
      <a:lstStyle>
        <a:defPPr defTabSz="456442" eaLnBrk="1" fontAlgn="base" hangingPunct="1">
          <a:spcBef>
            <a:spcPct val="0"/>
          </a:spcBef>
          <a:spcAft>
            <a:spcPct val="0"/>
          </a:spcAft>
          <a:defRPr b="1" dirty="0" smtClean="0">
            <a:solidFill>
              <a:srgbClr val="C04E00"/>
            </a:solidFill>
            <a:cs typeface="Arial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26140</TotalTime>
  <Words>908</Words>
  <Application>Microsoft Macintosh PowerPoint</Application>
  <PresentationFormat>On-screen Show (4:3)</PresentationFormat>
  <Paragraphs>407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1_Tema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Achilli Ghizzardi Associati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Donata Achilli</dc:creator>
  <cp:lastModifiedBy>Reception</cp:lastModifiedBy>
  <cp:revision>905</cp:revision>
  <cp:lastPrinted>2013-07-18T10:55:28Z</cp:lastPrinted>
  <dcterms:created xsi:type="dcterms:W3CDTF">2014-01-16T09:31:04Z</dcterms:created>
  <dcterms:modified xsi:type="dcterms:W3CDTF">2014-11-25T00:32:13Z</dcterms:modified>
</cp:coreProperties>
</file>